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2"/>
  </p:notesMasterIdLst>
  <p:handoutMasterIdLst>
    <p:handoutMasterId r:id="rId23"/>
  </p:handoutMasterIdLst>
  <p:sldIdLst>
    <p:sldId id="281" r:id="rId6"/>
    <p:sldId id="291" r:id="rId7"/>
    <p:sldId id="296" r:id="rId8"/>
    <p:sldId id="313" r:id="rId9"/>
    <p:sldId id="310" r:id="rId10"/>
    <p:sldId id="315" r:id="rId11"/>
    <p:sldId id="316" r:id="rId12"/>
    <p:sldId id="311" r:id="rId13"/>
    <p:sldId id="312" r:id="rId14"/>
    <p:sldId id="314" r:id="rId15"/>
    <p:sldId id="305" r:id="rId16"/>
    <p:sldId id="306" r:id="rId17"/>
    <p:sldId id="319" r:id="rId18"/>
    <p:sldId id="318" r:id="rId19"/>
    <p:sldId id="320" r:id="rId20"/>
    <p:sldId id="317" r:id="rId2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11C"/>
    <a:srgbClr val="DE411B"/>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5" autoAdjust="0"/>
  </p:normalViewPr>
  <p:slideViewPr>
    <p:cSldViewPr snapToGrid="0">
      <p:cViewPr varScale="1">
        <p:scale>
          <a:sx n="68" d="100"/>
          <a:sy n="68" d="100"/>
        </p:scale>
        <p:origin x="1142" y="62"/>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04/06/2019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04/06/2019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415752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Instrumenting:</a:t>
            </a:r>
          </a:p>
          <a:p>
            <a:r>
              <a:rPr lang="en-US" sz="1200" b="0" i="0" kern="1200" dirty="0" smtClean="0">
                <a:solidFill>
                  <a:schemeClr val="tx1"/>
                </a:solidFill>
                <a:effectLst/>
                <a:latin typeface="+mn-lt"/>
                <a:ea typeface="+mn-ea"/>
                <a:cs typeface="+mn-cs"/>
              </a:rPr>
              <a:t>This type of profiler may also record which other routines are called from a routine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Source-code</a:t>
            </a:r>
            <a:r>
              <a:rPr lang="en-US" sz="1200" b="0" i="0" kern="1200" baseline="0" dirty="0" smtClean="0">
                <a:solidFill>
                  <a:schemeClr val="tx1"/>
                </a:solidFill>
                <a:effectLst/>
                <a:latin typeface="+mn-lt"/>
                <a:ea typeface="+mn-ea"/>
                <a:cs typeface="+mn-cs"/>
              </a:rPr>
              <a:t> modifying: </a:t>
            </a:r>
          </a:p>
          <a:p>
            <a:pPr marL="171450" indent="-171450">
              <a:buFontTx/>
              <a:buChar char="-"/>
            </a:pPr>
            <a:r>
              <a:rPr lang="en-US" sz="1200" b="0" i="0" kern="1200" dirty="0" smtClean="0">
                <a:solidFill>
                  <a:schemeClr val="tx1"/>
                </a:solidFill>
                <a:effectLst/>
                <a:latin typeface="+mn-lt"/>
                <a:ea typeface="+mn-ea"/>
                <a:cs typeface="+mn-cs"/>
              </a:rPr>
              <a:t>Conflict with source code control systems</a:t>
            </a:r>
          </a:p>
          <a:p>
            <a:pPr marL="171450" indent="-171450">
              <a:buFontTx/>
              <a:buChar char="-"/>
            </a:pPr>
            <a:r>
              <a:rPr lang="en-US" sz="1200" b="0" i="0" kern="1200" dirty="0" smtClean="0">
                <a:solidFill>
                  <a:schemeClr val="tx1"/>
                </a:solidFill>
                <a:effectLst/>
                <a:latin typeface="+mn-lt"/>
                <a:ea typeface="+mn-ea"/>
                <a:cs typeface="+mn-cs"/>
              </a:rPr>
              <a:t>Not always reliably parse the source they are supposed to instrument. In fact, they often suggest that users work with a copy of the project source to avoid possible corruption.</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Binary:</a:t>
            </a:r>
          </a:p>
          <a:p>
            <a:pPr marL="171450" indent="-171450">
              <a:buFontTx/>
              <a:buChar char="-"/>
            </a:pPr>
            <a:r>
              <a:rPr lang="en-US" sz="1200" b="0" i="0" kern="1200" dirty="0" smtClean="0">
                <a:solidFill>
                  <a:schemeClr val="tx1"/>
                </a:solidFill>
                <a:effectLst/>
                <a:latin typeface="+mn-lt"/>
                <a:ea typeface="+mn-ea"/>
                <a:cs typeface="+mn-cs"/>
              </a:rPr>
              <a:t>strictly at runtime. They insert their instrumentation directly into an application's executable code once it is loaded in memory</a:t>
            </a:r>
          </a:p>
          <a:p>
            <a:pPr marL="171450" indent="-171450">
              <a:buFontTx/>
              <a:buChar char="-"/>
            </a:pPr>
            <a:r>
              <a:rPr lang="en-US" sz="1200" b="0" i="0" kern="1200" dirty="0" smtClean="0">
                <a:solidFill>
                  <a:schemeClr val="tx1"/>
                </a:solidFill>
                <a:effectLst/>
                <a:latin typeface="+mn-lt"/>
                <a:ea typeface="+mn-ea"/>
                <a:cs typeface="+mn-cs"/>
              </a:rPr>
              <a:t>insert its instrumentation just at the first assembly instruction of each routine</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Drawbacks:</a:t>
            </a:r>
          </a:p>
          <a:p>
            <a:pPr marL="0" indent="0">
              <a:buFontTx/>
              <a:buNone/>
            </a:pP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when a routine is very short and repeated millions of times, an instrumenting profiler will not yield an accurate time comparison between this routine and larger routines. If you ignore this, you may spend great deal of effort optimizing routines that are not the real bottlenecks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171237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Sampling</a:t>
            </a:r>
          </a:p>
          <a:p>
            <a:pPr marL="171450" indent="-171450">
              <a:buFontTx/>
              <a:buChar char="-"/>
            </a:pPr>
            <a:r>
              <a:rPr lang="en-US" sz="1200" b="0" i="0" kern="1200" dirty="0" smtClean="0">
                <a:solidFill>
                  <a:schemeClr val="tx1"/>
                </a:solidFill>
                <a:effectLst/>
                <a:latin typeface="+mn-lt"/>
                <a:ea typeface="+mn-ea"/>
                <a:cs typeface="+mn-cs"/>
              </a:rPr>
              <a:t>This is as short an operation as can possibly be implemented: the contents of one CPU register are copied to memory. Using debug information linked into the application's executable, the profiler later correlates the recorded execution points with the routine and source code line they belong to</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As the profiler operation is executed less often, and as it is so much simpler than a time measurement, the overhead is negligible, and the application runs practically at its real speed</a:t>
            </a:r>
          </a:p>
          <a:p>
            <a:pPr marL="171450" indent="-171450">
              <a:buFontTx/>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downside is that its evaluations of time spent are approximations. It is not impossible that a quite fast routine should regularly be executing at</a:t>
            </a:r>
          </a:p>
          <a:p>
            <a:r>
              <a:rPr lang="en-US" sz="1200" b="0" i="0" kern="1200" dirty="0" smtClean="0">
                <a:solidFill>
                  <a:schemeClr val="tx1"/>
                </a:solidFill>
                <a:effectLst/>
                <a:latin typeface="+mn-lt"/>
                <a:ea typeface="+mn-ea"/>
                <a:cs typeface="+mn-cs"/>
              </a:rPr>
              <a:t>the sampling interrupts. To make sure a given routine is slow, it is recommended the application be run twice through the sampling profiler.</a:t>
            </a:r>
          </a:p>
          <a:p>
            <a:pPr marL="171450" indent="-171450">
              <a:buFontTx/>
              <a:buChar char="-"/>
            </a:pPr>
            <a:endParaRPr lang="en-US" dirty="0" smtClean="0"/>
          </a:p>
          <a:p>
            <a:pPr marL="171450" indent="-171450">
              <a:buFontTx/>
              <a:buChar char="-"/>
            </a:pPr>
            <a:r>
              <a:rPr lang="en-US" dirty="0" smtClean="0"/>
              <a:t>And </a:t>
            </a:r>
            <a:r>
              <a:rPr lang="en-US" sz="1200" b="0" i="0" kern="1200" dirty="0" smtClean="0">
                <a:solidFill>
                  <a:schemeClr val="tx1"/>
                </a:solidFill>
                <a:effectLst/>
                <a:latin typeface="+mn-lt"/>
                <a:ea typeface="+mn-ea"/>
                <a:cs typeface="+mn-cs"/>
              </a:rPr>
              <a:t>it only tells what routine is executing currently, not where it was called from.</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789960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DotTrace</a:t>
            </a:r>
            <a:endParaRPr lang="en-US" dirty="0" smtClean="0"/>
          </a:p>
          <a:p>
            <a:pPr marL="171450" indent="-171450">
              <a:buFontTx/>
              <a:buChar char="-"/>
            </a:pPr>
            <a:r>
              <a:rPr lang="en-US" dirty="0" smtClean="0"/>
              <a:t>From</a:t>
            </a:r>
            <a:r>
              <a:rPr lang="en-US" baseline="0" dirty="0" smtClean="0"/>
              <a:t> </a:t>
            </a:r>
            <a:r>
              <a:rPr lang="en-US" baseline="0" dirty="0" err="1" smtClean="0"/>
              <a:t>JetBrains</a:t>
            </a:r>
            <a:endParaRPr lang="en-US" baseline="0" dirty="0" smtClean="0"/>
          </a:p>
          <a:p>
            <a:pPr marL="171450" indent="-171450">
              <a:buFontTx/>
              <a:buChar char="-"/>
            </a:pPr>
            <a:r>
              <a:rPr lang="en-US" sz="1200" b="0" i="0" kern="1200" dirty="0" smtClean="0">
                <a:solidFill>
                  <a:schemeClr val="tx1"/>
                </a:solidFill>
                <a:effectLst/>
                <a:latin typeface="+mn-lt"/>
                <a:ea typeface="+mn-ea"/>
                <a:cs typeface="+mn-cs"/>
              </a:rPr>
              <a:t>Detect performance bottlenecks in a variety of .NET and .NET Core applications: WPF and Universal Windows Platform, ASP.NET, Windows and WCF services, Silverlight and unit tests</a:t>
            </a:r>
          </a:p>
          <a:p>
            <a:pPr marL="171450" indent="-171450">
              <a:buFontTx/>
              <a:buChar char="-"/>
            </a:pPr>
            <a:r>
              <a:rPr lang="en-US" sz="1200" b="0" i="0" kern="1200" dirty="0" smtClean="0">
                <a:solidFill>
                  <a:schemeClr val="tx1"/>
                </a:solidFill>
                <a:effectLst/>
                <a:latin typeface="+mn-lt"/>
                <a:ea typeface="+mn-ea"/>
                <a:cs typeface="+mn-cs"/>
              </a:rPr>
              <a:t>Pretty complete</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dirty="0" err="1" smtClean="0"/>
              <a:t>Dynatrace</a:t>
            </a:r>
            <a:endParaRPr lang="en-US" dirty="0" smtClean="0"/>
          </a:p>
          <a:p>
            <a:pPr marL="171450" indent="-171450">
              <a:buFontTx/>
              <a:buChar char="-"/>
            </a:pPr>
            <a:r>
              <a:rPr lang="en-US" baseline="0" dirty="0" smtClean="0"/>
              <a:t>Provides a </a:t>
            </a:r>
            <a:r>
              <a:rPr lang="en-US" sz="1200" b="0" i="0" kern="1200" dirty="0" smtClean="0">
                <a:solidFill>
                  <a:schemeClr val="tx1"/>
                </a:solidFill>
                <a:effectLst/>
                <a:latin typeface="+mn-lt"/>
                <a:ea typeface="+mn-ea"/>
                <a:cs typeface="+mn-cs"/>
              </a:rPr>
              <a:t>simple installation tool, and after its installation, it creates a simple work environment, and with all the necessary tools</a:t>
            </a:r>
          </a:p>
          <a:p>
            <a:pPr marL="171450" indent="-171450">
              <a:buFontTx/>
              <a:buChar char="-"/>
            </a:pPr>
            <a:r>
              <a:rPr lang="en-US" sz="1200" b="0" i="0" kern="1200" dirty="0" smtClean="0">
                <a:solidFill>
                  <a:schemeClr val="tx1"/>
                </a:solidFill>
                <a:effectLst/>
                <a:latin typeface="+mn-lt"/>
                <a:ea typeface="+mn-ea"/>
                <a:cs typeface="+mn-cs"/>
              </a:rPr>
              <a:t>It provides infrastructure and process monitoring visibility</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err="1" smtClean="0">
                <a:solidFill>
                  <a:schemeClr val="tx1"/>
                </a:solidFill>
                <a:effectLst/>
                <a:latin typeface="+mn-lt"/>
                <a:ea typeface="+mn-ea"/>
                <a:cs typeface="+mn-cs"/>
              </a:rPr>
              <a:t>Jprofiler</a:t>
            </a: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For both local and remote applications</a:t>
            </a:r>
          </a:p>
          <a:p>
            <a:pPr marL="171450" indent="-171450">
              <a:buFontTx/>
              <a:buChar char="-"/>
            </a:pPr>
            <a:r>
              <a:rPr lang="en-US" sz="1200" b="0" i="0" kern="1200" dirty="0" smtClean="0">
                <a:solidFill>
                  <a:schemeClr val="tx1"/>
                </a:solidFill>
                <a:effectLst/>
                <a:latin typeface="+mn-lt"/>
                <a:ea typeface="+mn-ea"/>
                <a:cs typeface="+mn-cs"/>
              </a:rPr>
              <a:t>Advanced profiling for both SQL and NoSQL databases. It provides specific support for profiling JDBC, JPA/Hibernate, MongoDB, Casandra, and </a:t>
            </a:r>
            <a:r>
              <a:rPr lang="en-US" sz="1200" b="0" i="0" kern="1200" dirty="0" err="1" smtClean="0">
                <a:solidFill>
                  <a:schemeClr val="tx1"/>
                </a:solidFill>
                <a:effectLst/>
                <a:latin typeface="+mn-lt"/>
                <a:ea typeface="+mn-ea"/>
                <a:cs typeface="+mn-cs"/>
              </a:rPr>
              <a:t>HBase</a:t>
            </a:r>
            <a:r>
              <a:rPr lang="en-US" sz="1200" b="0" i="0" kern="1200" dirty="0" smtClean="0">
                <a:solidFill>
                  <a:schemeClr val="tx1"/>
                </a:solidFill>
                <a:effectLst/>
                <a:latin typeface="+mn-lt"/>
                <a:ea typeface="+mn-ea"/>
                <a:cs typeface="+mn-cs"/>
              </a:rPr>
              <a:t> databases. </a:t>
            </a:r>
          </a:p>
          <a:p>
            <a:pPr marL="0" indent="0">
              <a:buFontTx/>
              <a:buNone/>
            </a:pPr>
            <a:endParaRPr lang="en-US" dirty="0" smtClean="0"/>
          </a:p>
          <a:p>
            <a:pPr marL="0" indent="0">
              <a:buFontTx/>
              <a:buNone/>
            </a:pPr>
            <a:r>
              <a:rPr lang="en-US" dirty="0" smtClean="0"/>
              <a:t>Java Visual VM</a:t>
            </a:r>
          </a:p>
          <a:p>
            <a:pPr rtl="0" fontAlgn="base"/>
            <a:r>
              <a:rPr lang="en-US" dirty="0" smtClean="0"/>
              <a:t>- </a:t>
            </a:r>
            <a:r>
              <a:rPr lang="en-US" sz="1200" b="0" i="0" kern="1200" dirty="0" smtClean="0">
                <a:solidFill>
                  <a:schemeClr val="tx1"/>
                </a:solidFill>
                <a:effectLst/>
                <a:latin typeface="+mn-lt"/>
                <a:ea typeface="+mn-ea"/>
                <a:cs typeface="+mn-cs"/>
              </a:rPr>
              <a:t>bundled with the Java Development Kit (JDK). Its operation relies on other standalone tools provided in the JDK, such as </a:t>
            </a:r>
            <a:r>
              <a:rPr lang="en-US" sz="1200" b="0" i="0" kern="1200" dirty="0" err="1" smtClean="0">
                <a:solidFill>
                  <a:schemeClr val="tx1"/>
                </a:solidFill>
                <a:effectLst/>
                <a:latin typeface="+mn-lt"/>
                <a:ea typeface="+mn-ea"/>
                <a:cs typeface="+mn-cs"/>
              </a:rPr>
              <a:t>JConsole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jstat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jstack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jinfo</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jmap</a:t>
            </a:r>
            <a:r>
              <a:rPr lang="en-US" sz="1200" b="0" i="0" kern="1200" dirty="0" smtClean="0">
                <a:solidFill>
                  <a:schemeClr val="tx1"/>
                </a:solidFill>
                <a:effectLst/>
                <a:latin typeface="+mn-lt"/>
                <a:ea typeface="+mn-ea"/>
                <a:cs typeface="+mn-cs"/>
              </a:rPr>
              <a:t> </a:t>
            </a:r>
          </a:p>
          <a:p>
            <a:pPr rtl="0" fontAlgn="base"/>
            <a:r>
              <a:rPr lang="en-US" sz="1200" b="0" i="0" kern="1200" dirty="0" smtClean="0">
                <a:solidFill>
                  <a:schemeClr val="tx1"/>
                </a:solidFill>
                <a:effectLst/>
                <a:latin typeface="+mn-lt"/>
                <a:ea typeface="+mn-ea"/>
                <a:cs typeface="+mn-cs"/>
              </a:rPr>
              <a:t>- Advantage: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be extended to develop new functionalities as plugins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dirty="0"/>
          </a:p>
        </p:txBody>
      </p:sp>
    </p:spTree>
    <p:extLst>
      <p:ext uri="{BB962C8B-B14F-4D97-AF65-F5344CB8AC3E}">
        <p14:creationId xmlns:p14="http://schemas.microsoft.com/office/powerpoint/2010/main" val="165010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Client side performance issues are even more critical from performance perspectives because they have more impact on user experience.</a:t>
            </a:r>
          </a:p>
          <a:p>
            <a:r>
              <a:rPr lang="en-US" sz="1200" b="0" i="0" kern="1200" dirty="0" smtClean="0">
                <a:solidFill>
                  <a:schemeClr val="tx1"/>
                </a:solidFill>
                <a:effectLst/>
                <a:latin typeface="+mn-lt"/>
                <a:ea typeface="+mn-ea"/>
                <a:cs typeface="+mn-cs"/>
              </a:rPr>
              <a:t>Improving the back-end performance by 50% improves the overall application performance up to 10% only but application performance can be improved by 40% or more by only reducing the front-end time to half</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293846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AR" dirty="0" smtClean="0"/>
              <a:t>Performance </a:t>
            </a:r>
            <a:r>
              <a:rPr lang="es-AR" dirty="0" err="1" smtClean="0"/>
              <a:t>testing</a:t>
            </a:r>
            <a:r>
              <a:rPr lang="es-AR" dirty="0" smtClean="0"/>
              <a:t>: </a:t>
            </a:r>
            <a:br>
              <a:rPr lang="es-AR" dirty="0" smtClean="0"/>
            </a:br>
            <a:r>
              <a:rPr lang="en-US" dirty="0" smtClean="0">
                <a:solidFill>
                  <a:srgbClr val="DE411B"/>
                </a:solidFill>
              </a:rPr>
              <a:t>profilers and client side performance tools</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June 2019</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a:t>
            </a:r>
            <a:endParaRPr lang="en-GB" dirty="0"/>
          </a:p>
        </p:txBody>
      </p:sp>
      <p:sp>
        <p:nvSpPr>
          <p:cNvPr id="8" name="Title 1"/>
          <p:cNvSpPr txBox="1">
            <a:spLocks/>
          </p:cNvSpPr>
          <p:nvPr/>
        </p:nvSpPr>
        <p:spPr>
          <a:xfrm>
            <a:off x="2546772" y="3095414"/>
            <a:ext cx="7383611" cy="717634"/>
          </a:xfrm>
          <a:prstGeom prst="rect">
            <a:avLst/>
          </a:prstGeom>
        </p:spPr>
        <p:txBody>
          <a:bodyPr vert="horz" lIns="0" tIns="45720" rIns="91440" bIns="45720" rtlCol="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solidFill>
                  <a:srgbClr val="DF411C"/>
                </a:solidFill>
                <a:latin typeface="+mj-lt"/>
                <a:ea typeface="Arial" charset="0"/>
                <a:cs typeface="Arial" charset="0"/>
              </a:rPr>
              <a:t>Client side performance tools</a:t>
            </a:r>
            <a:endParaRPr lang="en-US" dirty="0">
              <a:solidFill>
                <a:srgbClr val="DF411C"/>
              </a:solidFill>
              <a:latin typeface="+mj-lt"/>
              <a:ea typeface="Arial" charset="0"/>
              <a:cs typeface="Arial" charset="0"/>
            </a:endParaRPr>
          </a:p>
        </p:txBody>
      </p:sp>
    </p:spTree>
    <p:extLst>
      <p:ext uri="{BB962C8B-B14F-4D97-AF65-F5344CB8AC3E}">
        <p14:creationId xmlns:p14="http://schemas.microsoft.com/office/powerpoint/2010/main" val="1564078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performance tools</a:t>
            </a:r>
            <a:endParaRPr lang="en-GB" dirty="0"/>
          </a:p>
        </p:txBody>
      </p:sp>
      <p:sp>
        <p:nvSpPr>
          <p:cNvPr id="13" name="Content Placeholder 12"/>
          <p:cNvSpPr>
            <a:spLocks noGrp="1"/>
          </p:cNvSpPr>
          <p:nvPr>
            <p:ph idx="19"/>
          </p:nvPr>
        </p:nvSpPr>
        <p:spPr/>
        <p:txBody>
          <a:bodyPr/>
          <a:lstStyle/>
          <a:p>
            <a:r>
              <a:rPr lang="en-US" dirty="0" smtClean="0"/>
              <a:t>What are they?</a:t>
            </a:r>
          </a:p>
        </p:txBody>
      </p:sp>
      <p:sp>
        <p:nvSpPr>
          <p:cNvPr id="17" name="Content Placeholder 16"/>
          <p:cNvSpPr>
            <a:spLocks noGrp="1"/>
          </p:cNvSpPr>
          <p:nvPr>
            <p:ph idx="22"/>
          </p:nvPr>
        </p:nvSpPr>
        <p:spPr>
          <a:xfrm>
            <a:off x="1218690" y="2371441"/>
            <a:ext cx="9831977" cy="3019265"/>
          </a:xfrm>
        </p:spPr>
        <p:txBody>
          <a:bodyPr/>
          <a:lstStyle/>
          <a:p>
            <a:r>
              <a:rPr lang="en-US" dirty="0"/>
              <a:t>Front end performance testing is about "How fast does this page load ?" from </a:t>
            </a:r>
            <a:r>
              <a:rPr lang="en-US" b="1" dirty="0"/>
              <a:t>a single user point of view</a:t>
            </a:r>
            <a:r>
              <a:rPr lang="en-US" dirty="0"/>
              <a:t>. </a:t>
            </a:r>
            <a:r>
              <a:rPr lang="en-US" dirty="0" smtClean="0"/>
              <a:t>We also call this activity "Web performance optimization“.</a:t>
            </a:r>
            <a:r>
              <a:rPr lang="en-US" dirty="0"/>
              <a:t/>
            </a:r>
            <a:br>
              <a:rPr lang="en-US" dirty="0"/>
            </a:br>
            <a:r>
              <a:rPr lang="en-US" dirty="0"/>
              <a:t/>
            </a:r>
            <a:br>
              <a:rPr lang="en-US" dirty="0"/>
            </a:br>
            <a:r>
              <a:rPr lang="en-US" dirty="0"/>
              <a:t>Load </a:t>
            </a:r>
            <a:r>
              <a:rPr lang="en-US" dirty="0" smtClean="0"/>
              <a:t>testing </a:t>
            </a:r>
            <a:r>
              <a:rPr lang="en-US" dirty="0"/>
              <a:t>is about "How fast does this page load when 1000 users are working on the application?" that is from </a:t>
            </a:r>
            <a:r>
              <a:rPr lang="en-US" b="1" dirty="0"/>
              <a:t>a multiple users point of view </a:t>
            </a:r>
            <a:r>
              <a:rPr lang="en-US" dirty="0"/>
              <a:t>where resources are used concurrently.</a:t>
            </a:r>
            <a:br>
              <a:rPr lang="en-US" dirty="0"/>
            </a:br>
            <a:endParaRPr lang="en-US" dirty="0" smtClean="0"/>
          </a:p>
          <a:p>
            <a:endParaRPr lang="en-US" dirty="0"/>
          </a:p>
          <a:p>
            <a:endParaRPr lang="en-US" dirty="0"/>
          </a:p>
        </p:txBody>
      </p:sp>
    </p:spTree>
    <p:extLst>
      <p:ext uri="{BB962C8B-B14F-4D97-AF65-F5344CB8AC3E}">
        <p14:creationId xmlns:p14="http://schemas.microsoft.com/office/powerpoint/2010/main" val="848472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performance tools</a:t>
            </a:r>
            <a:endParaRPr lang="en-GB" dirty="0"/>
          </a:p>
        </p:txBody>
      </p:sp>
      <p:sp>
        <p:nvSpPr>
          <p:cNvPr id="13" name="Content Placeholder 12"/>
          <p:cNvSpPr>
            <a:spLocks noGrp="1"/>
          </p:cNvSpPr>
          <p:nvPr>
            <p:ph idx="19"/>
          </p:nvPr>
        </p:nvSpPr>
        <p:spPr/>
        <p:txBody>
          <a:bodyPr/>
          <a:lstStyle/>
          <a:p>
            <a:r>
              <a:rPr lang="en-US" dirty="0" smtClean="0"/>
              <a:t>How can they help?</a:t>
            </a:r>
          </a:p>
        </p:txBody>
      </p:sp>
      <p:sp>
        <p:nvSpPr>
          <p:cNvPr id="17" name="Content Placeholder 16"/>
          <p:cNvSpPr>
            <a:spLocks noGrp="1"/>
          </p:cNvSpPr>
          <p:nvPr>
            <p:ph idx="22"/>
          </p:nvPr>
        </p:nvSpPr>
        <p:spPr>
          <a:xfrm>
            <a:off x="1218690" y="2446211"/>
            <a:ext cx="9831977" cy="2264012"/>
          </a:xfrm>
        </p:spPr>
        <p:txBody>
          <a:bodyPr/>
          <a:lstStyle/>
          <a:p>
            <a:pPr algn="l"/>
            <a:r>
              <a:rPr lang="en-US" dirty="0"/>
              <a:t>They are tools that help us identify some situations:</a:t>
            </a:r>
          </a:p>
          <a:p>
            <a:pPr marL="285750" indent="-285750" algn="l">
              <a:buFont typeface="Arial" panose="020B0604020202020204" pitchFamily="34" charset="0"/>
              <a:buChar char="•"/>
            </a:pPr>
            <a:r>
              <a:rPr lang="en-US" dirty="0"/>
              <a:t>uncompressed/non-minified JS</a:t>
            </a:r>
          </a:p>
          <a:p>
            <a:pPr marL="285750" indent="-285750" algn="l">
              <a:buFont typeface="Arial" panose="020B0604020202020204" pitchFamily="34" charset="0"/>
              <a:buChar char="•"/>
            </a:pPr>
            <a:r>
              <a:rPr lang="en-US" dirty="0"/>
              <a:t>CSS and static contents</a:t>
            </a:r>
          </a:p>
          <a:p>
            <a:pPr marL="285750" indent="-285750" algn="l">
              <a:buFont typeface="Arial" panose="020B0604020202020204" pitchFamily="34" charset="0"/>
              <a:buChar char="•"/>
            </a:pPr>
            <a:r>
              <a:rPr lang="en-US" dirty="0"/>
              <a:t>render blocking JS and CSS</a:t>
            </a:r>
          </a:p>
          <a:p>
            <a:pPr marL="285750" indent="-285750" algn="l">
              <a:buFont typeface="Arial" panose="020B0604020202020204" pitchFamily="34" charset="0"/>
              <a:buChar char="•"/>
            </a:pPr>
            <a:r>
              <a:rPr lang="en-US" dirty="0" smtClean="0"/>
              <a:t>usability</a:t>
            </a:r>
            <a:endParaRPr lang="en-US" dirty="0"/>
          </a:p>
          <a:p>
            <a:endParaRPr lang="en-US" dirty="0" smtClean="0"/>
          </a:p>
        </p:txBody>
      </p:sp>
    </p:spTree>
    <p:extLst>
      <p:ext uri="{BB962C8B-B14F-4D97-AF65-F5344CB8AC3E}">
        <p14:creationId xmlns:p14="http://schemas.microsoft.com/office/powerpoint/2010/main" val="1069498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performance tools</a:t>
            </a:r>
            <a:endParaRPr lang="en-GB" dirty="0"/>
          </a:p>
        </p:txBody>
      </p:sp>
      <p:sp>
        <p:nvSpPr>
          <p:cNvPr id="13" name="Content Placeholder 12"/>
          <p:cNvSpPr>
            <a:spLocks noGrp="1"/>
          </p:cNvSpPr>
          <p:nvPr>
            <p:ph idx="19"/>
          </p:nvPr>
        </p:nvSpPr>
        <p:spPr/>
        <p:txBody>
          <a:bodyPr/>
          <a:lstStyle/>
          <a:p>
            <a:r>
              <a:rPr lang="en-US" dirty="0" smtClean="0"/>
              <a:t>Which tools are available?</a:t>
            </a:r>
          </a:p>
        </p:txBody>
      </p:sp>
      <p:sp>
        <p:nvSpPr>
          <p:cNvPr id="17" name="Content Placeholder 16"/>
          <p:cNvSpPr>
            <a:spLocks noGrp="1"/>
          </p:cNvSpPr>
          <p:nvPr>
            <p:ph idx="22"/>
          </p:nvPr>
        </p:nvSpPr>
        <p:spPr>
          <a:xfrm>
            <a:off x="1218690" y="2446211"/>
            <a:ext cx="9831977" cy="2264012"/>
          </a:xfrm>
        </p:spPr>
        <p:txBody>
          <a:bodyPr/>
          <a:lstStyle/>
          <a:p>
            <a:pPr algn="l"/>
            <a:r>
              <a:rPr lang="en-US" dirty="0" smtClean="0"/>
              <a:t>Some tools we can find are:</a:t>
            </a:r>
            <a:endParaRPr lang="en-US" dirty="0"/>
          </a:p>
          <a:p>
            <a:pPr marL="285750" indent="-285750" algn="l">
              <a:buFont typeface="Arial" panose="020B0604020202020204" pitchFamily="34" charset="0"/>
              <a:buChar char="•"/>
            </a:pPr>
            <a:r>
              <a:rPr lang="en-US" dirty="0" err="1" smtClean="0"/>
              <a:t>YSlow</a:t>
            </a:r>
            <a:endParaRPr lang="en-US" dirty="0" smtClean="0"/>
          </a:p>
          <a:p>
            <a:pPr marL="285750" indent="-285750" algn="l">
              <a:buFont typeface="Arial" panose="020B0604020202020204" pitchFamily="34" charset="0"/>
              <a:buChar char="•"/>
            </a:pPr>
            <a:r>
              <a:rPr lang="en-US" dirty="0" smtClean="0"/>
              <a:t>Lighthouse</a:t>
            </a:r>
          </a:p>
          <a:p>
            <a:pPr marL="285750" indent="-285750" algn="l">
              <a:buFont typeface="Arial" panose="020B0604020202020204" pitchFamily="34" charset="0"/>
              <a:buChar char="•"/>
            </a:pPr>
            <a:r>
              <a:rPr lang="en-US" dirty="0" err="1" smtClean="0"/>
              <a:t>WebPageTest</a:t>
            </a:r>
            <a:endParaRPr lang="en-US" dirty="0" smtClean="0"/>
          </a:p>
          <a:p>
            <a:pPr marL="285750" indent="-285750" algn="l">
              <a:buFont typeface="Arial" panose="020B0604020202020204" pitchFamily="34" charset="0"/>
              <a:buChar char="•"/>
            </a:pPr>
            <a:r>
              <a:rPr lang="en-US" dirty="0" err="1" smtClean="0"/>
              <a:t>PageSpeed</a:t>
            </a:r>
            <a:endParaRPr lang="en-US" dirty="0" smtClean="0"/>
          </a:p>
          <a:p>
            <a:pPr marL="285750" indent="-285750" algn="l">
              <a:buFont typeface="Arial" panose="020B0604020202020204" pitchFamily="34" charset="0"/>
              <a:buChar char="•"/>
            </a:pPr>
            <a:r>
              <a:rPr lang="en-US" dirty="0" smtClean="0"/>
              <a:t>Speed Curve</a:t>
            </a:r>
            <a:endParaRPr lang="en-US" dirty="0"/>
          </a:p>
          <a:p>
            <a:endParaRPr lang="en-US" dirty="0" smtClean="0"/>
          </a:p>
        </p:txBody>
      </p:sp>
    </p:spTree>
    <p:extLst>
      <p:ext uri="{BB962C8B-B14F-4D97-AF65-F5344CB8AC3E}">
        <p14:creationId xmlns:p14="http://schemas.microsoft.com/office/powerpoint/2010/main" val="3759169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performance tools</a:t>
            </a:r>
            <a:endParaRPr lang="en-GB" dirty="0"/>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930" y="2376399"/>
            <a:ext cx="3637781" cy="265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509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performance tools</a:t>
            </a:r>
            <a:endParaRPr lang="en-GB" dirty="0"/>
          </a:p>
        </p:txBody>
      </p:sp>
      <p:pic>
        <p:nvPicPr>
          <p:cNvPr id="1026" name="Picture 2" descr="Resultado de imagen para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194" y="2147351"/>
            <a:ext cx="5677253" cy="3117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27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887" y="1793599"/>
            <a:ext cx="7421880" cy="594213"/>
          </a:xfrm>
        </p:spPr>
        <p:txBody>
          <a:bodyPr/>
          <a:lstStyle/>
          <a:p>
            <a:r>
              <a:rPr lang="es-419" err="1"/>
              <a:t>Thank</a:t>
            </a:r>
            <a:r>
              <a:rPr lang="es-419"/>
              <a:t> </a:t>
            </a:r>
            <a:r>
              <a:rPr lang="es-419" err="1"/>
              <a:t>you</a:t>
            </a:r>
            <a:r>
              <a:rPr lang="es-419"/>
              <a:t>!</a:t>
            </a:r>
            <a:endParaRPr lang="en-GB"/>
          </a:p>
        </p:txBody>
      </p:sp>
      <p:sp>
        <p:nvSpPr>
          <p:cNvPr id="4" name="Content Placeholder 3"/>
          <p:cNvSpPr>
            <a:spLocks noGrp="1"/>
          </p:cNvSpPr>
          <p:nvPr>
            <p:ph idx="21"/>
          </p:nvPr>
        </p:nvSpPr>
        <p:spPr>
          <a:xfrm>
            <a:off x="1114425" y="3532872"/>
            <a:ext cx="3751717" cy="448637"/>
          </a:xfrm>
        </p:spPr>
        <p:txBody>
          <a:bodyPr>
            <a:normAutofit/>
          </a:bodyPr>
          <a:lstStyle/>
          <a:p>
            <a:pPr algn="l"/>
            <a:r>
              <a:rPr lang="es-419" dirty="0" smtClean="0"/>
              <a:t>Oscar carnero</a:t>
            </a:r>
            <a:endParaRPr lang="en-GB" dirty="0"/>
          </a:p>
        </p:txBody>
      </p:sp>
      <p:sp>
        <p:nvSpPr>
          <p:cNvPr id="5" name="Content Placeholder 4"/>
          <p:cNvSpPr>
            <a:spLocks noGrp="1"/>
          </p:cNvSpPr>
          <p:nvPr>
            <p:ph idx="22"/>
          </p:nvPr>
        </p:nvSpPr>
        <p:spPr>
          <a:xfrm>
            <a:off x="1099194" y="3981509"/>
            <a:ext cx="3766948" cy="268384"/>
          </a:xfrm>
        </p:spPr>
        <p:txBody>
          <a:bodyPr>
            <a:normAutofit/>
          </a:bodyPr>
          <a:lstStyle/>
          <a:p>
            <a:pPr algn="l"/>
            <a:r>
              <a:rPr lang="es-419" dirty="0" smtClean="0"/>
              <a:t>oscar.carnero@endava.com</a:t>
            </a:r>
            <a:endParaRPr lang="en-GB" dirty="0"/>
          </a:p>
        </p:txBody>
      </p:sp>
      <p:sp>
        <p:nvSpPr>
          <p:cNvPr id="12" name="Content Placeholder 3"/>
          <p:cNvSpPr>
            <a:spLocks noGrp="1"/>
          </p:cNvSpPr>
          <p:nvPr>
            <p:ph idx="21"/>
          </p:nvPr>
        </p:nvSpPr>
        <p:spPr>
          <a:xfrm>
            <a:off x="7486650" y="3532872"/>
            <a:ext cx="3142117" cy="407852"/>
          </a:xfrm>
        </p:spPr>
        <p:txBody>
          <a:bodyPr/>
          <a:lstStyle/>
          <a:p>
            <a:r>
              <a:rPr lang="es-419"/>
              <a:t>Martín Zapata</a:t>
            </a:r>
            <a:endParaRPr lang="en-GB"/>
          </a:p>
        </p:txBody>
      </p:sp>
      <p:sp>
        <p:nvSpPr>
          <p:cNvPr id="13" name="Content Placeholder 4"/>
          <p:cNvSpPr>
            <a:spLocks noGrp="1"/>
          </p:cNvSpPr>
          <p:nvPr>
            <p:ph idx="22"/>
          </p:nvPr>
        </p:nvSpPr>
        <p:spPr>
          <a:xfrm>
            <a:off x="7486650" y="3973317"/>
            <a:ext cx="3124011" cy="243985"/>
          </a:xfrm>
        </p:spPr>
        <p:txBody>
          <a:bodyPr>
            <a:normAutofit lnSpcReduction="10000"/>
          </a:bodyPr>
          <a:lstStyle/>
          <a:p>
            <a:r>
              <a:rPr lang="es-419"/>
              <a:t>martin.zapata@endava.com</a:t>
            </a:r>
            <a:endParaRPr lang="en-GB"/>
          </a:p>
        </p:txBody>
      </p:sp>
    </p:spTree>
    <p:extLst>
      <p:ext uri="{BB962C8B-B14F-4D97-AF65-F5344CB8AC3E}">
        <p14:creationId xmlns:p14="http://schemas.microsoft.com/office/powerpoint/2010/main" val="754757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a:xfrm>
            <a:off x="806824" y="1766496"/>
            <a:ext cx="9682333" cy="4670880"/>
          </a:xfrm>
        </p:spPr>
        <p:txBody>
          <a:bodyPr/>
          <a:lstStyle/>
          <a:p>
            <a:r>
              <a:rPr lang="en-US" sz="3200" dirty="0" smtClean="0">
                <a:solidFill>
                  <a:schemeClr val="tx1"/>
                </a:solidFill>
              </a:rPr>
              <a:t>Profiling:</a:t>
            </a:r>
          </a:p>
          <a:p>
            <a:pPr marL="1143000" lvl="2" indent="-284163">
              <a:buClr>
                <a:schemeClr val="accent1"/>
              </a:buClr>
            </a:pPr>
            <a:r>
              <a:rPr lang="en-US" sz="2600" dirty="0">
                <a:solidFill>
                  <a:schemeClr val="tx1"/>
                </a:solidFill>
                <a:latin typeface="Arial Narrow Bold" panose="020B0706020202030204" pitchFamily="34" charset="0"/>
              </a:rPr>
              <a:t>What is </a:t>
            </a:r>
            <a:r>
              <a:rPr lang="en-US" sz="2600" dirty="0" smtClean="0">
                <a:solidFill>
                  <a:schemeClr val="tx1"/>
                </a:solidFill>
                <a:latin typeface="Arial Narrow Bold" panose="020B0706020202030204" pitchFamily="34" charset="0"/>
              </a:rPr>
              <a:t>a profiling tool?</a:t>
            </a:r>
            <a:endParaRPr lang="en-US" sz="2600" dirty="0">
              <a:solidFill>
                <a:schemeClr val="tx1"/>
              </a:solidFill>
              <a:latin typeface="Arial Narrow Bold" panose="020B0706020202030204" pitchFamily="34" charset="0"/>
            </a:endParaRPr>
          </a:p>
          <a:p>
            <a:pPr marL="1143000" lvl="2" indent="-284163">
              <a:buClr>
                <a:schemeClr val="accent1"/>
              </a:buClr>
            </a:pPr>
            <a:r>
              <a:rPr lang="es-AR" sz="2600" dirty="0" err="1">
                <a:solidFill>
                  <a:schemeClr val="tx1"/>
                </a:solidFill>
                <a:latin typeface="Arial Narrow Bold" panose="020B0706020202030204" pitchFamily="34" charset="0"/>
              </a:rPr>
              <a:t>Types</a:t>
            </a:r>
            <a:r>
              <a:rPr lang="es-AR" sz="2600" dirty="0">
                <a:solidFill>
                  <a:schemeClr val="tx1"/>
                </a:solidFill>
                <a:latin typeface="Arial Narrow Bold" panose="020B0706020202030204" pitchFamily="34" charset="0"/>
              </a:rPr>
              <a:t> of </a:t>
            </a:r>
            <a:r>
              <a:rPr lang="es-AR" sz="2600" dirty="0" err="1">
                <a:solidFill>
                  <a:schemeClr val="tx1"/>
                </a:solidFill>
                <a:latin typeface="Arial Narrow Bold" panose="020B0706020202030204" pitchFamily="34" charset="0"/>
              </a:rPr>
              <a:t>profiling</a:t>
            </a:r>
            <a:r>
              <a:rPr lang="es-AR" sz="2600" dirty="0">
                <a:solidFill>
                  <a:schemeClr val="tx1"/>
                </a:solidFill>
                <a:latin typeface="Arial Narrow Bold" panose="020B0706020202030204" pitchFamily="34" charset="0"/>
              </a:rPr>
              <a:t> </a:t>
            </a:r>
            <a:r>
              <a:rPr lang="es-AR" sz="2600" dirty="0" err="1">
                <a:solidFill>
                  <a:schemeClr val="tx1"/>
                </a:solidFill>
                <a:latin typeface="Arial Narrow Bold" panose="020B0706020202030204" pitchFamily="34" charset="0"/>
              </a:rPr>
              <a:t>techniques</a:t>
            </a:r>
            <a:endParaRPr lang="en-US" sz="2600" dirty="0">
              <a:solidFill>
                <a:schemeClr val="tx1"/>
              </a:solidFill>
              <a:latin typeface="Arial Narrow Bold" panose="020B0706020202030204" pitchFamily="34" charset="0"/>
            </a:endParaRPr>
          </a:p>
          <a:p>
            <a:pPr marL="1143000" lvl="2" indent="-284163">
              <a:buClr>
                <a:schemeClr val="accent1"/>
              </a:buClr>
            </a:pPr>
            <a:r>
              <a:rPr lang="en-US" sz="2600" dirty="0">
                <a:solidFill>
                  <a:schemeClr val="tx1"/>
                </a:solidFill>
                <a:latin typeface="Arial Narrow Bold" panose="020B0706020202030204" pitchFamily="34" charset="0"/>
              </a:rPr>
              <a:t>Some examples of profiling tools</a:t>
            </a:r>
          </a:p>
          <a:p>
            <a:pPr marL="1143000" lvl="2" indent="-284163">
              <a:buClr>
                <a:schemeClr val="accent1"/>
              </a:buClr>
            </a:pPr>
            <a:r>
              <a:rPr lang="es-AR" sz="2600" dirty="0" err="1">
                <a:solidFill>
                  <a:schemeClr val="tx1"/>
                </a:solidFill>
                <a:latin typeface="Arial Narrow Bold" panose="020B0706020202030204" pitchFamily="34" charset="0"/>
              </a:rPr>
              <a:t>Examples</a:t>
            </a:r>
            <a:r>
              <a:rPr lang="es-AR" sz="2600" dirty="0">
                <a:solidFill>
                  <a:schemeClr val="tx1"/>
                </a:solidFill>
                <a:latin typeface="Arial Narrow Bold" panose="020B0706020202030204" pitchFamily="34" charset="0"/>
              </a:rPr>
              <a:t> of use</a:t>
            </a:r>
          </a:p>
          <a:p>
            <a:r>
              <a:rPr lang="es-AR" sz="3200" dirty="0" err="1" smtClean="0">
                <a:solidFill>
                  <a:schemeClr val="tx1"/>
                </a:solidFill>
              </a:rPr>
              <a:t>Client</a:t>
            </a:r>
            <a:r>
              <a:rPr lang="es-AR" sz="3200" dirty="0" smtClean="0">
                <a:solidFill>
                  <a:schemeClr val="tx1"/>
                </a:solidFill>
              </a:rPr>
              <a:t> </a:t>
            </a:r>
            <a:r>
              <a:rPr lang="es-AR" sz="3200" dirty="0" err="1" smtClean="0">
                <a:solidFill>
                  <a:schemeClr val="tx1"/>
                </a:solidFill>
              </a:rPr>
              <a:t>side</a:t>
            </a:r>
            <a:r>
              <a:rPr lang="es-AR" sz="3200" dirty="0" smtClean="0">
                <a:solidFill>
                  <a:schemeClr val="tx1"/>
                </a:solidFill>
              </a:rPr>
              <a:t> performance </a:t>
            </a:r>
            <a:r>
              <a:rPr lang="es-AR" sz="3200" dirty="0" err="1" smtClean="0">
                <a:solidFill>
                  <a:schemeClr val="tx1"/>
                </a:solidFill>
              </a:rPr>
              <a:t>tools</a:t>
            </a:r>
            <a:endParaRPr lang="es-AR" sz="3200" dirty="0" smtClean="0">
              <a:solidFill>
                <a:schemeClr val="tx1"/>
              </a:solidFill>
            </a:endParaRPr>
          </a:p>
          <a:p>
            <a:pPr marL="1143000" lvl="2" indent="-284163">
              <a:buClr>
                <a:schemeClr val="accent1"/>
              </a:buClr>
            </a:pPr>
            <a:r>
              <a:rPr lang="es-AR" sz="2600" dirty="0" err="1" smtClean="0">
                <a:solidFill>
                  <a:schemeClr val="tx1"/>
                </a:solidFill>
                <a:latin typeface="Arial Narrow Bold" panose="020B0706020202030204" pitchFamily="34" charset="0"/>
              </a:rPr>
              <a:t>What</a:t>
            </a:r>
            <a:r>
              <a:rPr lang="es-AR" sz="2600" dirty="0" smtClean="0">
                <a:solidFill>
                  <a:schemeClr val="tx1"/>
                </a:solidFill>
                <a:latin typeface="Arial Narrow Bold" panose="020B0706020202030204" pitchFamily="34" charset="0"/>
              </a:rPr>
              <a:t> are </a:t>
            </a:r>
            <a:r>
              <a:rPr lang="es-AR" sz="2600" dirty="0" err="1" smtClean="0">
                <a:solidFill>
                  <a:schemeClr val="tx1"/>
                </a:solidFill>
                <a:latin typeface="Arial Narrow Bold" panose="020B0706020202030204" pitchFamily="34" charset="0"/>
              </a:rPr>
              <a:t>they</a:t>
            </a:r>
            <a:r>
              <a:rPr lang="es-AR" sz="2600" dirty="0" smtClean="0">
                <a:solidFill>
                  <a:schemeClr val="tx1"/>
                </a:solidFill>
                <a:latin typeface="Arial Narrow Bold" panose="020B0706020202030204" pitchFamily="34" charset="0"/>
              </a:rPr>
              <a:t>?</a:t>
            </a:r>
          </a:p>
          <a:p>
            <a:pPr marL="1143000" lvl="2" indent="-284163">
              <a:buClr>
                <a:schemeClr val="accent1"/>
              </a:buClr>
            </a:pPr>
            <a:r>
              <a:rPr lang="es-AR" sz="2600" dirty="0" err="1" smtClean="0">
                <a:solidFill>
                  <a:schemeClr val="tx1"/>
                </a:solidFill>
                <a:latin typeface="Arial Narrow Bold" panose="020B0706020202030204" pitchFamily="34" charset="0"/>
              </a:rPr>
              <a:t>How</a:t>
            </a:r>
            <a:r>
              <a:rPr lang="es-AR" sz="2600" dirty="0" smtClean="0">
                <a:solidFill>
                  <a:schemeClr val="tx1"/>
                </a:solidFill>
                <a:latin typeface="Arial Narrow Bold" panose="020B0706020202030204" pitchFamily="34" charset="0"/>
              </a:rPr>
              <a:t> </a:t>
            </a:r>
            <a:r>
              <a:rPr lang="es-AR" sz="2600" dirty="0">
                <a:solidFill>
                  <a:schemeClr val="tx1"/>
                </a:solidFill>
                <a:latin typeface="Arial Narrow Bold" panose="020B0706020202030204" pitchFamily="34" charset="0"/>
              </a:rPr>
              <a:t>can </a:t>
            </a:r>
            <a:r>
              <a:rPr lang="es-AR" sz="2600" dirty="0" err="1">
                <a:solidFill>
                  <a:schemeClr val="tx1"/>
                </a:solidFill>
                <a:latin typeface="Arial Narrow Bold" panose="020B0706020202030204" pitchFamily="34" charset="0"/>
              </a:rPr>
              <a:t>they</a:t>
            </a:r>
            <a:r>
              <a:rPr lang="es-AR" sz="2600" dirty="0">
                <a:solidFill>
                  <a:schemeClr val="tx1"/>
                </a:solidFill>
                <a:latin typeface="Arial Narrow Bold" panose="020B0706020202030204" pitchFamily="34" charset="0"/>
              </a:rPr>
              <a:t> </a:t>
            </a:r>
            <a:r>
              <a:rPr lang="es-AR" sz="2600" dirty="0" err="1">
                <a:solidFill>
                  <a:schemeClr val="tx1"/>
                </a:solidFill>
                <a:latin typeface="Arial Narrow Bold" panose="020B0706020202030204" pitchFamily="34" charset="0"/>
              </a:rPr>
              <a:t>help</a:t>
            </a:r>
            <a:r>
              <a:rPr lang="es-AR" sz="2600" dirty="0" smtClean="0">
                <a:solidFill>
                  <a:schemeClr val="tx1"/>
                </a:solidFill>
                <a:latin typeface="Arial Narrow Bold" panose="020B0706020202030204" pitchFamily="34" charset="0"/>
              </a:rPr>
              <a:t>?</a:t>
            </a:r>
          </a:p>
          <a:p>
            <a:pPr marL="1143000" lvl="2" indent="-284163">
              <a:buClr>
                <a:schemeClr val="accent1"/>
              </a:buClr>
            </a:pPr>
            <a:r>
              <a:rPr lang="es-AR" sz="2600" dirty="0" err="1">
                <a:solidFill>
                  <a:schemeClr val="tx1"/>
                </a:solidFill>
                <a:latin typeface="Arial Narrow Bold" panose="020B0706020202030204" pitchFamily="34" charset="0"/>
              </a:rPr>
              <a:t>Which</a:t>
            </a:r>
            <a:r>
              <a:rPr lang="es-AR" sz="2600" dirty="0">
                <a:solidFill>
                  <a:schemeClr val="tx1"/>
                </a:solidFill>
                <a:latin typeface="Arial Narrow Bold" panose="020B0706020202030204" pitchFamily="34" charset="0"/>
              </a:rPr>
              <a:t> </a:t>
            </a:r>
            <a:r>
              <a:rPr lang="es-AR" sz="2600" dirty="0" err="1">
                <a:solidFill>
                  <a:schemeClr val="tx1"/>
                </a:solidFill>
                <a:latin typeface="Arial Narrow Bold" panose="020B0706020202030204" pitchFamily="34" charset="0"/>
              </a:rPr>
              <a:t>tools</a:t>
            </a:r>
            <a:r>
              <a:rPr lang="es-AR" sz="2600" dirty="0">
                <a:solidFill>
                  <a:schemeClr val="tx1"/>
                </a:solidFill>
                <a:latin typeface="Arial Narrow Bold" panose="020B0706020202030204" pitchFamily="34" charset="0"/>
              </a:rPr>
              <a:t> are </a:t>
            </a:r>
            <a:r>
              <a:rPr lang="es-AR" sz="2600" dirty="0" err="1">
                <a:solidFill>
                  <a:schemeClr val="tx1"/>
                </a:solidFill>
                <a:latin typeface="Arial Narrow Bold" panose="020B0706020202030204" pitchFamily="34" charset="0"/>
              </a:rPr>
              <a:t>available</a:t>
            </a:r>
            <a:r>
              <a:rPr lang="es-AR" sz="2600" dirty="0">
                <a:solidFill>
                  <a:schemeClr val="tx1"/>
                </a:solidFill>
                <a:latin typeface="Arial Narrow Bold" panose="020B0706020202030204" pitchFamily="34" charset="0"/>
              </a:rPr>
              <a:t>?</a:t>
            </a:r>
          </a:p>
          <a:p>
            <a:pPr marL="1143000" lvl="2" indent="-284163">
              <a:buClr>
                <a:schemeClr val="accent1"/>
              </a:buClr>
            </a:pPr>
            <a:r>
              <a:rPr lang="es-AR" sz="2600" dirty="0" err="1" smtClean="0">
                <a:solidFill>
                  <a:schemeClr val="tx1"/>
                </a:solidFill>
                <a:latin typeface="Arial Narrow Bold" panose="020B0706020202030204" pitchFamily="34" charset="0"/>
              </a:rPr>
              <a:t>Examples</a:t>
            </a:r>
            <a:r>
              <a:rPr lang="es-AR" sz="2600" dirty="0" smtClean="0">
                <a:solidFill>
                  <a:schemeClr val="tx1"/>
                </a:solidFill>
                <a:latin typeface="Arial Narrow Bold" panose="020B0706020202030204" pitchFamily="34" charset="0"/>
              </a:rPr>
              <a:t> </a:t>
            </a:r>
            <a:r>
              <a:rPr lang="es-AR" sz="2600" dirty="0">
                <a:solidFill>
                  <a:schemeClr val="tx1"/>
                </a:solidFill>
                <a:latin typeface="Arial Narrow Bold" panose="020B0706020202030204" pitchFamily="34" charset="0"/>
              </a:rPr>
              <a:t>of use</a:t>
            </a:r>
            <a:endParaRPr lang="en-GB" sz="2600" dirty="0">
              <a:solidFill>
                <a:schemeClr val="tx1"/>
              </a:solidFill>
              <a:latin typeface="Arial Narrow Bold" panose="020B0706020202030204" pitchFamily="34" charset="0"/>
            </a:endParaRPr>
          </a:p>
        </p:txBody>
      </p:sp>
    </p:spTree>
    <p:extLst>
      <p:ext uri="{BB962C8B-B14F-4D97-AF65-F5344CB8AC3E}">
        <p14:creationId xmlns:p14="http://schemas.microsoft.com/office/powerpoint/2010/main" val="3334839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a:t>
            </a:r>
            <a:endParaRPr lang="en-GB" dirty="0"/>
          </a:p>
        </p:txBody>
      </p:sp>
      <p:sp>
        <p:nvSpPr>
          <p:cNvPr id="8" name="Title 1"/>
          <p:cNvSpPr txBox="1">
            <a:spLocks/>
          </p:cNvSpPr>
          <p:nvPr/>
        </p:nvSpPr>
        <p:spPr>
          <a:xfrm>
            <a:off x="4178842" y="3095414"/>
            <a:ext cx="3679296" cy="760592"/>
          </a:xfrm>
          <a:prstGeom prst="rect">
            <a:avLst/>
          </a:prstGeom>
        </p:spPr>
        <p:txBody>
          <a:bodyPr vert="horz" lIns="0" tIns="45720" rIns="91440" bIns="45720" rtlCol="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solidFill>
                  <a:srgbClr val="DF411C"/>
                </a:solidFill>
                <a:latin typeface="+mj-lt"/>
                <a:ea typeface="Arial" charset="0"/>
                <a:cs typeface="Arial" charset="0"/>
              </a:rPr>
              <a:t>Profiling</a:t>
            </a:r>
          </a:p>
        </p:txBody>
      </p:sp>
      <p:pic>
        <p:nvPicPr>
          <p:cNvPr id="9" name="Picture 2" descr="Resultado de imagen para dottr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315" y="2606505"/>
            <a:ext cx="577601" cy="577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sultado de imagen para dyna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9557" y="4420790"/>
            <a:ext cx="680719" cy="6807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sultado de imagen para azure app insigh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3271" y="4420790"/>
            <a:ext cx="580402" cy="580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stretch>
            <a:fillRect/>
          </a:stretch>
        </p:blipFill>
        <p:spPr>
          <a:xfrm>
            <a:off x="5641882" y="2046626"/>
            <a:ext cx="547547" cy="559879"/>
          </a:xfrm>
          <a:prstGeom prst="rect">
            <a:avLst/>
          </a:prstGeom>
        </p:spPr>
      </p:pic>
      <p:pic>
        <p:nvPicPr>
          <p:cNvPr id="14" name="Picture 28" descr="Resultado de imagen para java visualvm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3271" y="2606505"/>
            <a:ext cx="1508074" cy="438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2" descr="Resultado de imagen para netbean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9209" y="5001192"/>
            <a:ext cx="473580" cy="54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What</a:t>
            </a:r>
            <a:r>
              <a:rPr lang="es-AR" dirty="0" smtClean="0"/>
              <a:t> </a:t>
            </a:r>
            <a:r>
              <a:rPr lang="es-AR" dirty="0" err="1" smtClean="0"/>
              <a:t>is</a:t>
            </a:r>
            <a:r>
              <a:rPr lang="es-AR" dirty="0" smtClean="0"/>
              <a:t> a </a:t>
            </a:r>
            <a:r>
              <a:rPr lang="es-AR" dirty="0" err="1" smtClean="0"/>
              <a:t>profiling</a:t>
            </a:r>
            <a:r>
              <a:rPr lang="es-AR" dirty="0" smtClean="0"/>
              <a:t> </a:t>
            </a:r>
            <a:r>
              <a:rPr lang="es-AR" dirty="0" err="1" smtClean="0"/>
              <a:t>tool</a:t>
            </a:r>
            <a:r>
              <a:rPr lang="es-AR" dirty="0" smtClean="0"/>
              <a:t>?</a:t>
            </a:r>
            <a:endParaRPr lang="en-US" dirty="0" smtClean="0"/>
          </a:p>
        </p:txBody>
      </p:sp>
      <p:sp>
        <p:nvSpPr>
          <p:cNvPr id="17" name="Content Placeholder 16"/>
          <p:cNvSpPr>
            <a:spLocks noGrp="1"/>
          </p:cNvSpPr>
          <p:nvPr>
            <p:ph idx="22"/>
          </p:nvPr>
        </p:nvSpPr>
        <p:spPr>
          <a:xfrm>
            <a:off x="1218690" y="2882532"/>
            <a:ext cx="9831977" cy="2299068"/>
          </a:xfrm>
        </p:spPr>
        <p:txBody>
          <a:bodyPr/>
          <a:lstStyle/>
          <a:p>
            <a:pPr marL="285750" indent="-285750" algn="l">
              <a:buFont typeface="Arial" panose="020B0604020202020204" pitchFamily="34" charset="0"/>
              <a:buChar char="•"/>
            </a:pPr>
            <a:r>
              <a:rPr lang="en-US" dirty="0" smtClean="0"/>
              <a:t>Help </a:t>
            </a:r>
            <a:r>
              <a:rPr lang="en-US" dirty="0"/>
              <a:t>the developer identify problems in the </a:t>
            </a:r>
            <a:r>
              <a:rPr lang="en-US" dirty="0" smtClean="0"/>
              <a:t>SUT</a:t>
            </a:r>
          </a:p>
          <a:p>
            <a:pPr marL="285750" indent="-285750" algn="l">
              <a:buFont typeface="Arial" panose="020B0604020202020204" pitchFamily="34" charset="0"/>
              <a:buChar char="•"/>
            </a:pPr>
            <a:r>
              <a:rPr lang="en-US" dirty="0"/>
              <a:t>A</a:t>
            </a:r>
            <a:r>
              <a:rPr lang="en-US" dirty="0" smtClean="0"/>
              <a:t>nalyze the performance </a:t>
            </a:r>
            <a:r>
              <a:rPr lang="en-US" dirty="0"/>
              <a:t>of your applications and improve poorly performing sections of </a:t>
            </a:r>
            <a:r>
              <a:rPr lang="en-US" dirty="0" smtClean="0"/>
              <a:t>code</a:t>
            </a:r>
          </a:p>
          <a:p>
            <a:pPr marL="285750" indent="-285750" algn="l">
              <a:buFont typeface="Arial" panose="020B0604020202020204" pitchFamily="34" charset="0"/>
              <a:buChar char="•"/>
            </a:pPr>
            <a:r>
              <a:rPr lang="en-US" dirty="0" smtClean="0"/>
              <a:t>Some measures are:</a:t>
            </a:r>
          </a:p>
          <a:p>
            <a:pPr marL="1200150" lvl="2" indent="-285750" algn="l">
              <a:buFont typeface="Arial" panose="020B0604020202020204" pitchFamily="34" charset="0"/>
              <a:buChar char="•"/>
            </a:pPr>
            <a:r>
              <a:rPr lang="en-US" dirty="0" smtClean="0"/>
              <a:t>How </a:t>
            </a:r>
            <a:r>
              <a:rPr lang="en-US" dirty="0"/>
              <a:t>long a routine takes to </a:t>
            </a:r>
            <a:r>
              <a:rPr lang="en-US" dirty="0" smtClean="0"/>
              <a:t>execute</a:t>
            </a:r>
          </a:p>
          <a:p>
            <a:pPr marL="1200150" lvl="2" indent="-285750" algn="l">
              <a:buFont typeface="Arial" panose="020B0604020202020204" pitchFamily="34" charset="0"/>
              <a:buChar char="•"/>
            </a:pPr>
            <a:r>
              <a:rPr lang="en-US" dirty="0" smtClean="0"/>
              <a:t>How </a:t>
            </a:r>
            <a:r>
              <a:rPr lang="en-US" dirty="0"/>
              <a:t>often it is </a:t>
            </a:r>
            <a:r>
              <a:rPr lang="en-US" dirty="0" smtClean="0"/>
              <a:t>called</a:t>
            </a:r>
          </a:p>
          <a:p>
            <a:pPr marL="1200150" lvl="2" indent="-285750" algn="l">
              <a:buFont typeface="Arial" panose="020B0604020202020204" pitchFamily="34" charset="0"/>
              <a:buChar char="•"/>
            </a:pPr>
            <a:r>
              <a:rPr lang="en-US" dirty="0" smtClean="0"/>
              <a:t>Where </a:t>
            </a:r>
            <a:r>
              <a:rPr lang="en-US" dirty="0"/>
              <a:t>it is called from</a:t>
            </a:r>
          </a:p>
        </p:txBody>
      </p:sp>
    </p:spTree>
    <p:extLst>
      <p:ext uri="{BB962C8B-B14F-4D97-AF65-F5344CB8AC3E}">
        <p14:creationId xmlns:p14="http://schemas.microsoft.com/office/powerpoint/2010/main" val="3817583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Types</a:t>
            </a:r>
            <a:r>
              <a:rPr lang="es-AR" dirty="0" smtClean="0"/>
              <a:t> of </a:t>
            </a:r>
            <a:r>
              <a:rPr lang="es-AR" dirty="0" err="1" smtClean="0"/>
              <a:t>profiling</a:t>
            </a:r>
            <a:endParaRPr lang="en-US" dirty="0" smtClean="0"/>
          </a:p>
        </p:txBody>
      </p:sp>
      <p:sp>
        <p:nvSpPr>
          <p:cNvPr id="3" name="Oval 2"/>
          <p:cNvSpPr/>
          <p:nvPr/>
        </p:nvSpPr>
        <p:spPr>
          <a:xfrm>
            <a:off x="1132113" y="2972058"/>
            <a:ext cx="3788229" cy="149497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DF411C"/>
                </a:solidFill>
              </a:rPr>
              <a:t>Instrumenting</a:t>
            </a:r>
            <a:endParaRPr lang="en-US" b="1" dirty="0">
              <a:solidFill>
                <a:srgbClr val="DF411C"/>
              </a:solidFill>
            </a:endParaRPr>
          </a:p>
        </p:txBody>
      </p:sp>
      <p:sp>
        <p:nvSpPr>
          <p:cNvPr id="7" name="Oval 6"/>
          <p:cNvSpPr/>
          <p:nvPr/>
        </p:nvSpPr>
        <p:spPr>
          <a:xfrm>
            <a:off x="7211039" y="2993832"/>
            <a:ext cx="3788229" cy="149497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DF411C"/>
                </a:solidFill>
              </a:rPr>
              <a:t>Sampling</a:t>
            </a:r>
            <a:endParaRPr lang="en-US" b="1" dirty="0">
              <a:solidFill>
                <a:srgbClr val="DF411C"/>
              </a:solidFill>
            </a:endParaRPr>
          </a:p>
        </p:txBody>
      </p:sp>
    </p:spTree>
    <p:extLst>
      <p:ext uri="{BB962C8B-B14F-4D97-AF65-F5344CB8AC3E}">
        <p14:creationId xmlns:p14="http://schemas.microsoft.com/office/powerpoint/2010/main" val="3472493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Types</a:t>
            </a:r>
            <a:r>
              <a:rPr lang="es-AR" dirty="0" smtClean="0"/>
              <a:t> of </a:t>
            </a:r>
            <a:r>
              <a:rPr lang="es-AR" dirty="0" err="1" smtClean="0"/>
              <a:t>profiling</a:t>
            </a:r>
            <a:r>
              <a:rPr lang="es-AR" dirty="0" smtClean="0"/>
              <a:t>: </a:t>
            </a:r>
            <a:r>
              <a:rPr lang="es-AR" dirty="0" err="1" smtClean="0"/>
              <a:t>Instrumenting</a:t>
            </a:r>
            <a:endParaRPr lang="en-US" dirty="0" smtClean="0"/>
          </a:p>
        </p:txBody>
      </p:sp>
      <p:sp>
        <p:nvSpPr>
          <p:cNvPr id="17" name="Content Placeholder 16"/>
          <p:cNvSpPr>
            <a:spLocks noGrp="1"/>
          </p:cNvSpPr>
          <p:nvPr>
            <p:ph idx="22"/>
          </p:nvPr>
        </p:nvSpPr>
        <p:spPr>
          <a:xfrm>
            <a:off x="1218690" y="2485416"/>
            <a:ext cx="9831977" cy="2086579"/>
          </a:xfrm>
        </p:spPr>
        <p:txBody>
          <a:bodyPr/>
          <a:lstStyle/>
          <a:p>
            <a:pPr marL="285750" lvl="1" indent="-285750" algn="l">
              <a:buFont typeface="Arial" panose="020B0604020202020204" pitchFamily="34" charset="0"/>
              <a:buChar char="•"/>
            </a:pPr>
            <a:r>
              <a:rPr lang="en-US" dirty="0" smtClean="0"/>
              <a:t>They insert special code at the beginning and end of each routine to record when the routine starts and when it exits</a:t>
            </a:r>
          </a:p>
          <a:p>
            <a:pPr marL="285750" lvl="1" indent="-285750" algn="l">
              <a:buFont typeface="Arial" panose="020B0604020202020204" pitchFamily="34" charset="0"/>
              <a:buChar char="•"/>
            </a:pPr>
            <a:r>
              <a:rPr lang="en-US" dirty="0" smtClean="0"/>
              <a:t>The profiler aims to measure the actual time taken by the routine on each call</a:t>
            </a:r>
          </a:p>
          <a:p>
            <a:pPr marL="285750" lvl="1" indent="-285750" algn="l">
              <a:buFont typeface="Arial" panose="020B0604020202020204" pitchFamily="34" charset="0"/>
              <a:buChar char="•"/>
            </a:pPr>
            <a:r>
              <a:rPr lang="en-US" dirty="0" smtClean="0"/>
              <a:t>Types: </a:t>
            </a:r>
            <a:r>
              <a:rPr lang="en-US" b="1" dirty="0"/>
              <a:t>source-code modifying</a:t>
            </a:r>
            <a:r>
              <a:rPr lang="en-US" dirty="0"/>
              <a:t> and </a:t>
            </a:r>
            <a:r>
              <a:rPr lang="en-US" b="1" dirty="0" smtClean="0"/>
              <a:t>binary</a:t>
            </a:r>
          </a:p>
          <a:p>
            <a:pPr marL="285750" lvl="1" indent="-285750" algn="l">
              <a:buFont typeface="Arial" panose="020B0604020202020204" pitchFamily="34" charset="0"/>
              <a:buChar char="•"/>
            </a:pPr>
            <a:r>
              <a:rPr lang="en-US" dirty="0" smtClean="0"/>
              <a:t>They have some drawbacks…</a:t>
            </a: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611624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Types</a:t>
            </a:r>
            <a:r>
              <a:rPr lang="es-AR" dirty="0" smtClean="0"/>
              <a:t> of </a:t>
            </a:r>
            <a:r>
              <a:rPr lang="es-AR" dirty="0" err="1" smtClean="0"/>
              <a:t>profiling</a:t>
            </a:r>
            <a:r>
              <a:rPr lang="es-AR" dirty="0" smtClean="0"/>
              <a:t>: </a:t>
            </a:r>
            <a:r>
              <a:rPr lang="es-AR" dirty="0" err="1" smtClean="0"/>
              <a:t>sampling</a:t>
            </a:r>
            <a:endParaRPr lang="en-US" dirty="0" smtClean="0"/>
          </a:p>
        </p:txBody>
      </p:sp>
      <p:sp>
        <p:nvSpPr>
          <p:cNvPr id="17" name="Content Placeholder 16"/>
          <p:cNvSpPr>
            <a:spLocks noGrp="1"/>
          </p:cNvSpPr>
          <p:nvPr>
            <p:ph idx="22"/>
          </p:nvPr>
        </p:nvSpPr>
        <p:spPr>
          <a:xfrm>
            <a:off x="1218690" y="2485416"/>
            <a:ext cx="9831977" cy="2144638"/>
          </a:xfrm>
        </p:spPr>
        <p:txBody>
          <a:bodyPr/>
          <a:lstStyle/>
          <a:p>
            <a:pPr marL="285750" lvl="1" indent="-285750" algn="l">
              <a:buFont typeface="Arial" panose="020B0604020202020204" pitchFamily="34" charset="0"/>
              <a:buChar char="•"/>
            </a:pPr>
            <a:r>
              <a:rPr lang="en-US" dirty="0" smtClean="0"/>
              <a:t>Sampling </a:t>
            </a:r>
            <a:r>
              <a:rPr lang="en-US" dirty="0"/>
              <a:t>profilers let applications run without any runtime </a:t>
            </a:r>
            <a:r>
              <a:rPr lang="en-US" dirty="0" smtClean="0"/>
              <a:t>modifications</a:t>
            </a:r>
          </a:p>
          <a:p>
            <a:pPr marL="285750" lvl="1" indent="-285750" algn="l">
              <a:buFont typeface="Arial" panose="020B0604020202020204" pitchFamily="34" charset="0"/>
              <a:buChar char="•"/>
            </a:pPr>
            <a:r>
              <a:rPr lang="en-US" dirty="0" smtClean="0"/>
              <a:t>The </a:t>
            </a:r>
            <a:r>
              <a:rPr lang="en-US" dirty="0"/>
              <a:t>operating system interrupts the CPU at regular </a:t>
            </a:r>
            <a:r>
              <a:rPr lang="en-US" dirty="0" smtClean="0"/>
              <a:t>intervals to </a:t>
            </a:r>
            <a:r>
              <a:rPr lang="en-US" dirty="0"/>
              <a:t>execute process </a:t>
            </a:r>
            <a:r>
              <a:rPr lang="en-US" dirty="0" smtClean="0"/>
              <a:t>switches</a:t>
            </a:r>
          </a:p>
          <a:p>
            <a:pPr marL="285750" lvl="1" indent="-285750" algn="l">
              <a:buFont typeface="Arial" panose="020B0604020202020204" pitchFamily="34" charset="0"/>
              <a:buChar char="•"/>
            </a:pPr>
            <a:r>
              <a:rPr lang="en-US" dirty="0" smtClean="0"/>
              <a:t>At </a:t>
            </a:r>
            <a:r>
              <a:rPr lang="en-US" dirty="0"/>
              <a:t>that point, a sampling profiler will record the currently-executed </a:t>
            </a:r>
            <a:r>
              <a:rPr lang="en-US" dirty="0" smtClean="0"/>
              <a:t>instruction </a:t>
            </a:r>
            <a:r>
              <a:rPr lang="en-US" dirty="0"/>
              <a:t>for the application it is </a:t>
            </a:r>
            <a:r>
              <a:rPr lang="en-US" dirty="0" smtClean="0"/>
              <a:t>profiling, and the </a:t>
            </a:r>
            <a:r>
              <a:rPr lang="en-US" dirty="0"/>
              <a:t>contents of one CPU register are copied to </a:t>
            </a:r>
            <a:r>
              <a:rPr lang="en-US" dirty="0" smtClean="0"/>
              <a:t>memory</a:t>
            </a:r>
          </a:p>
          <a:p>
            <a:pPr marL="285750" lvl="1" indent="-285750" algn="l">
              <a:buFont typeface="Arial" panose="020B0604020202020204" pitchFamily="34" charset="0"/>
              <a:buChar char="•"/>
            </a:pPr>
            <a:r>
              <a:rPr lang="en-US" dirty="0" smtClean="0"/>
              <a:t>Of course, it has a downside…</a:t>
            </a:r>
            <a:endParaRPr lang="en-US" dirty="0"/>
          </a:p>
          <a:p>
            <a:pPr marL="285750" indent="-285750" algn="l">
              <a:buFont typeface="Arial" panose="020B0604020202020204" pitchFamily="34" charset="0"/>
              <a:buChar char="•"/>
            </a:pPr>
            <a:endParaRPr lang="en-US" b="1" dirty="0" smtClean="0"/>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111426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Examples</a:t>
            </a:r>
            <a:r>
              <a:rPr lang="es-AR" dirty="0" smtClean="0"/>
              <a:t> of </a:t>
            </a:r>
            <a:r>
              <a:rPr lang="es-AR" dirty="0" err="1" smtClean="0"/>
              <a:t>profilers</a:t>
            </a:r>
            <a:endParaRPr lang="en-US" dirty="0" smtClean="0"/>
          </a:p>
        </p:txBody>
      </p:sp>
      <p:sp>
        <p:nvSpPr>
          <p:cNvPr id="17" name="Content Placeholder 16"/>
          <p:cNvSpPr>
            <a:spLocks noGrp="1"/>
          </p:cNvSpPr>
          <p:nvPr>
            <p:ph idx="22"/>
          </p:nvPr>
        </p:nvSpPr>
        <p:spPr>
          <a:xfrm>
            <a:off x="1218690" y="2224164"/>
            <a:ext cx="9831977" cy="4076052"/>
          </a:xfrm>
        </p:spPr>
        <p:txBody>
          <a:bodyPr/>
          <a:lstStyle/>
          <a:p>
            <a:pPr marL="285750" indent="-285750" algn="l">
              <a:buFont typeface="Arial" panose="020B0604020202020204" pitchFamily="34" charset="0"/>
              <a:buChar char="•"/>
            </a:pPr>
            <a:r>
              <a:rPr lang="en-US" b="1" dirty="0" smtClean="0"/>
              <a:t>For </a:t>
            </a:r>
            <a:r>
              <a:rPr lang="en-US" b="1" dirty="0" err="1" smtClean="0"/>
              <a:t>.Net</a:t>
            </a:r>
            <a:r>
              <a:rPr lang="en-US" b="1" dirty="0" smtClean="0"/>
              <a:t>:</a:t>
            </a:r>
          </a:p>
          <a:p>
            <a:pPr marL="1200150" lvl="2" indent="-285750" algn="l">
              <a:buFont typeface="Arial" panose="020B0604020202020204" pitchFamily="34" charset="0"/>
              <a:buChar char="•"/>
            </a:pPr>
            <a:r>
              <a:rPr lang="en-US" b="1" dirty="0" err="1" smtClean="0"/>
              <a:t>DotTrace</a:t>
            </a:r>
            <a:endParaRPr lang="en-US" b="1" dirty="0" smtClean="0"/>
          </a:p>
          <a:p>
            <a:pPr marL="1200150" lvl="2" indent="-285750" algn="l">
              <a:buFont typeface="Arial" panose="020B0604020202020204" pitchFamily="34" charset="0"/>
              <a:buChar char="•"/>
            </a:pPr>
            <a:r>
              <a:rPr lang="en-US" b="1" dirty="0" err="1" smtClean="0"/>
              <a:t>Dynatrace</a:t>
            </a:r>
            <a:endParaRPr lang="en-US" b="1" dirty="0" smtClean="0"/>
          </a:p>
          <a:p>
            <a:pPr marL="1200150" lvl="2" indent="-285750" algn="l">
              <a:buFont typeface="Arial" panose="020B0604020202020204" pitchFamily="34" charset="0"/>
              <a:buChar char="•"/>
            </a:pPr>
            <a:r>
              <a:rPr lang="en-US" b="1" dirty="0" err="1" smtClean="0"/>
              <a:t>Stackify</a:t>
            </a:r>
            <a:endParaRPr lang="en-US" b="1" dirty="0" smtClean="0"/>
          </a:p>
          <a:p>
            <a:pPr marL="1200150" lvl="2" indent="-285750" algn="l">
              <a:buFont typeface="Arial" panose="020B0604020202020204" pitchFamily="34" charset="0"/>
              <a:buChar char="•"/>
            </a:pPr>
            <a:r>
              <a:rPr lang="en-US" b="1" dirty="0" smtClean="0"/>
              <a:t>Azure App Insights</a:t>
            </a:r>
          </a:p>
          <a:p>
            <a:pPr marL="1200150" lvl="2" indent="-285750" algn="l">
              <a:buFont typeface="Arial" panose="020B0604020202020204" pitchFamily="34" charset="0"/>
              <a:buChar char="•"/>
            </a:pPr>
            <a:r>
              <a:rPr lang="en-US" b="1" dirty="0" smtClean="0"/>
              <a:t>Visual Studio Performance Tools</a:t>
            </a:r>
          </a:p>
          <a:p>
            <a:pPr marL="285750" indent="-285750" algn="l">
              <a:buFont typeface="Arial" panose="020B0604020202020204" pitchFamily="34" charset="0"/>
              <a:buChar char="•"/>
            </a:pPr>
            <a:r>
              <a:rPr lang="en-US" b="1" dirty="0" smtClean="0"/>
              <a:t>For Java:</a:t>
            </a:r>
          </a:p>
          <a:p>
            <a:pPr marL="1200150" lvl="2" indent="-285750" algn="l">
              <a:buFont typeface="Arial" panose="020B0604020202020204" pitchFamily="34" charset="0"/>
              <a:buChar char="•"/>
            </a:pPr>
            <a:r>
              <a:rPr lang="en-US" b="1" dirty="0" err="1" smtClean="0"/>
              <a:t>JProfiler</a:t>
            </a:r>
            <a:endParaRPr lang="en-US" b="1" dirty="0" smtClean="0"/>
          </a:p>
          <a:p>
            <a:pPr marL="1200150" lvl="2" indent="-285750" algn="l">
              <a:buFont typeface="Arial" panose="020B0604020202020204" pitchFamily="34" charset="0"/>
              <a:buChar char="•"/>
            </a:pPr>
            <a:r>
              <a:rPr lang="en-US" b="1" dirty="0" err="1" smtClean="0"/>
              <a:t>YourKit</a:t>
            </a:r>
            <a:endParaRPr lang="en-US" b="1" dirty="0" smtClean="0"/>
          </a:p>
          <a:p>
            <a:pPr marL="1200150" lvl="2" indent="-285750" algn="l">
              <a:buFont typeface="Arial" panose="020B0604020202020204" pitchFamily="34" charset="0"/>
              <a:buChar char="•"/>
            </a:pPr>
            <a:r>
              <a:rPr lang="en-US" b="1" dirty="0"/>
              <a:t>Java </a:t>
            </a:r>
            <a:r>
              <a:rPr lang="en-US" b="1" dirty="0" err="1" smtClean="0"/>
              <a:t>VisualVM</a:t>
            </a:r>
            <a:endParaRPr lang="en-US" b="1" dirty="0" smtClean="0"/>
          </a:p>
          <a:p>
            <a:pPr marL="1200150" lvl="2" indent="-285750" algn="l">
              <a:buFont typeface="Arial" panose="020B0604020202020204" pitchFamily="34" charset="0"/>
              <a:buChar char="•"/>
            </a:pPr>
            <a:r>
              <a:rPr lang="en-US" b="1" dirty="0"/>
              <a:t>Netbeans Profiler</a:t>
            </a:r>
            <a:r>
              <a:rPr lang="en-US" dirty="0"/>
              <a:t> </a:t>
            </a:r>
            <a:endParaRPr lang="en-US" b="1" dirty="0"/>
          </a:p>
          <a:p>
            <a:pPr marL="285750" indent="-285750" algn="l">
              <a:buFont typeface="Arial" panose="020B0604020202020204" pitchFamily="34" charset="0"/>
              <a:buChar char="•"/>
            </a:pPr>
            <a:endParaRPr lang="en-US" b="1" dirty="0" smtClean="0"/>
          </a:p>
          <a:p>
            <a:pPr marL="285750" indent="-285750" algn="l">
              <a:buFont typeface="Arial" panose="020B0604020202020204" pitchFamily="34" charset="0"/>
              <a:buChar char="•"/>
            </a:pPr>
            <a:endParaRPr lang="en-US" b="1" dirty="0" smtClean="0"/>
          </a:p>
          <a:p>
            <a:pPr marL="285750" indent="-285750" algn="l">
              <a:buFont typeface="Arial" panose="020B0604020202020204" pitchFamily="34" charset="0"/>
              <a:buChar char="•"/>
            </a:pPr>
            <a:endParaRPr lang="en-US" dirty="0"/>
          </a:p>
        </p:txBody>
      </p:sp>
      <p:pic>
        <p:nvPicPr>
          <p:cNvPr id="1026" name="Picture 2" descr="Resultado de imagen para dottr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9641" y="2444076"/>
            <a:ext cx="577601" cy="5776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dynatra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2659" y="2978240"/>
            <a:ext cx="680719" cy="6807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azure app insight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8260" y="2745273"/>
            <a:ext cx="580402" cy="580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7619695" y="4114800"/>
            <a:ext cx="547547" cy="559879"/>
          </a:xfrm>
          <a:prstGeom prst="rect">
            <a:avLst/>
          </a:prstGeom>
        </p:spPr>
      </p:pic>
      <p:pic>
        <p:nvPicPr>
          <p:cNvPr id="1052" name="Picture 28" descr="Resultado de imagen para java visualvm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8050" y="4339875"/>
            <a:ext cx="1508074" cy="43824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esultado de imagen para netbean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2271" y="4812397"/>
            <a:ext cx="473580" cy="54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736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Profiling</a:t>
            </a:r>
            <a:endParaRPr lang="en-GB" dirty="0"/>
          </a:p>
        </p:txBody>
      </p:sp>
      <p:sp>
        <p:nvSpPr>
          <p:cNvPr id="13" name="Content Placeholder 12"/>
          <p:cNvSpPr>
            <a:spLocks noGrp="1"/>
          </p:cNvSpPr>
          <p:nvPr>
            <p:ph idx="19"/>
          </p:nvPr>
        </p:nvSpPr>
        <p:spPr/>
        <p:txBody>
          <a:bodyPr/>
          <a:lstStyle/>
          <a:p>
            <a:r>
              <a:rPr lang="es-AR" dirty="0" err="1" smtClean="0"/>
              <a:t>Examples</a:t>
            </a:r>
            <a:r>
              <a:rPr lang="es-AR" dirty="0" smtClean="0"/>
              <a:t> of use</a:t>
            </a:r>
            <a:endParaRPr lang="en-US" dirty="0" smtClean="0"/>
          </a:p>
        </p:txBody>
      </p:sp>
      <p:sp>
        <p:nvSpPr>
          <p:cNvPr id="17" name="Content Placeholder 16"/>
          <p:cNvSpPr>
            <a:spLocks noGrp="1"/>
          </p:cNvSpPr>
          <p:nvPr>
            <p:ph idx="22"/>
          </p:nvPr>
        </p:nvSpPr>
        <p:spPr>
          <a:xfrm>
            <a:off x="1210833" y="2635644"/>
            <a:ext cx="9831977" cy="2171701"/>
          </a:xfrm>
        </p:spPr>
        <p:txBody>
          <a:bodyPr/>
          <a:lstStyle/>
          <a:p>
            <a:pPr marL="285750" indent="-285750" algn="l">
              <a:buFont typeface="Arial" panose="020B0604020202020204" pitchFamily="34" charset="0"/>
              <a:buChar char="•"/>
            </a:pPr>
            <a:r>
              <a:rPr lang="en-US" sz="2000" b="1" dirty="0" smtClean="0"/>
              <a:t>Homemade example</a:t>
            </a:r>
          </a:p>
          <a:p>
            <a:pPr marL="1200150" lvl="2" indent="-285750" algn="l">
              <a:buFont typeface="Arial" panose="020B0604020202020204" pitchFamily="34" charset="0"/>
              <a:buChar char="•"/>
            </a:pPr>
            <a:r>
              <a:rPr lang="en-US" sz="1800" b="1" dirty="0" err="1" smtClean="0"/>
              <a:t>DotTrace</a:t>
            </a:r>
            <a:endParaRPr lang="en-US" sz="1800" b="1" dirty="0" smtClean="0"/>
          </a:p>
          <a:p>
            <a:pPr marL="1200150" lvl="2" indent="-285750" algn="l">
              <a:buFont typeface="Arial" panose="020B0604020202020204" pitchFamily="34" charset="0"/>
              <a:buChar char="•"/>
            </a:pPr>
            <a:r>
              <a:rPr lang="en-US" sz="1800" b="1" dirty="0" smtClean="0"/>
              <a:t>Visual Studio Performance Tools</a:t>
            </a:r>
          </a:p>
          <a:p>
            <a:pPr marL="285750" indent="-285750" algn="l">
              <a:buFont typeface="Arial" panose="020B0604020202020204" pitchFamily="34" charset="0"/>
              <a:buChar char="•"/>
            </a:pPr>
            <a:r>
              <a:rPr lang="en-US" sz="2000" b="1" dirty="0" smtClean="0"/>
              <a:t>Real examples</a:t>
            </a:r>
          </a:p>
          <a:p>
            <a:pPr marL="1200150" lvl="2" indent="-285750" algn="l">
              <a:buFont typeface="Arial" panose="020B0604020202020204" pitchFamily="34" charset="0"/>
              <a:buChar char="•"/>
            </a:pPr>
            <a:r>
              <a:rPr lang="en-US" sz="1800" b="1" dirty="0" err="1" smtClean="0"/>
              <a:t>DotTrace</a:t>
            </a:r>
            <a:endParaRPr lang="en-US" sz="1800" b="1" dirty="0" smtClean="0"/>
          </a:p>
          <a:p>
            <a:pPr marL="1200150" lvl="2" indent="-285750" algn="l">
              <a:buFont typeface="Arial" panose="020B0604020202020204" pitchFamily="34" charset="0"/>
              <a:buChar char="•"/>
            </a:pPr>
            <a:r>
              <a:rPr lang="en-US" sz="1800" b="1" dirty="0" smtClean="0"/>
              <a:t>App Insights</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endParaRPr lang="en-US" sz="2000" b="1" dirty="0" smtClean="0"/>
          </a:p>
          <a:p>
            <a:pPr marL="285750" indent="-285750" algn="l">
              <a:buFont typeface="Arial" panose="020B0604020202020204" pitchFamily="34" charset="0"/>
              <a:buChar char="•"/>
            </a:pPr>
            <a:endParaRPr lang="en-US" sz="2000" dirty="0"/>
          </a:p>
        </p:txBody>
      </p:sp>
      <p:pic>
        <p:nvPicPr>
          <p:cNvPr id="1030" name="Picture 6" descr="Resultado de imagen para d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919" y="2291339"/>
            <a:ext cx="3393915" cy="244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13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4" ma:contentTypeDescription="Create a new document." ma:contentTypeScope="" ma:versionID="d9c97ee78fc6de51cb849bd1bc672a72">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c472ceeceaa1ca31c4f7b5eec481ce4a"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27SRNQJM56W6-168782361-249663</_dlc_DocId>
    <_dlc_DocIdUrl xmlns="9a90466d-298e-42c6-9514-fada4205df45">
      <Url>https://endava.sharepoint.com/Group/SalesAndMarketing/_layouts/15/DocIdRedir.aspx?ID=27SRNQJM56W6-168782361-249663</Url>
      <Description>27SRNQJM56W6-168782361-249663</Description>
    </_dlc_DocIdUrl>
    <DLCPolicyLabelClientValue xmlns="b00bdadb-5151-4b9a-bcb6-794e3648a446" xsi:nil="true"/>
    <DLCPolicyLabelLock xmlns="b00bdadb-5151-4b9a-bcb6-794e3648a446"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EFF69-27E3-4014-BB57-120FFA1A76CC}">
  <ds:schemaRefs>
    <ds:schemaRef ds:uri="http://schemas.microsoft.com/sharepoint/events"/>
  </ds:schemaRefs>
</ds:datastoreItem>
</file>

<file path=customXml/itemProps2.xml><?xml version="1.0" encoding="utf-8"?>
<ds:datastoreItem xmlns:ds="http://schemas.openxmlformats.org/officeDocument/2006/customXml" ds:itemID="{27C96D48-BFD3-4FCB-8BDF-AD6C4B854F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E70423-9FE9-4B65-9BE2-E34FCE1BD5F6}">
  <ds:schemaRefs>
    <ds:schemaRef ds:uri="http://purl.org/dc/terms/"/>
    <ds:schemaRef ds:uri="http://schemas.microsoft.com/office/2006/metadata/properties"/>
    <ds:schemaRef ds:uri="http://purl.org/dc/elements/1.1/"/>
    <ds:schemaRef ds:uri="http://schemas.microsoft.com/sharepoint/v3"/>
    <ds:schemaRef ds:uri="http://schemas.microsoft.com/office/2006/documentManagement/types"/>
    <ds:schemaRef ds:uri="http://www.w3.org/XML/1998/namespace"/>
    <ds:schemaRef ds:uri="72899ffe-c9be-4b57-81d3-c0709dcc2e4b"/>
    <ds:schemaRef ds:uri="http://schemas.microsoft.com/office/infopath/2007/PartnerControls"/>
    <ds:schemaRef ds:uri="9a90466d-298e-42c6-9514-fada4205df45"/>
    <ds:schemaRef ds:uri="http://schemas.openxmlformats.org/package/2006/metadata/core-properties"/>
    <ds:schemaRef ds:uri="b00bdadb-5151-4b9a-bcb6-794e3648a446"/>
    <ds:schemaRef ds:uri="http://purl.org/dc/dcmitype/"/>
  </ds:schemaRefs>
</ds:datastoreItem>
</file>

<file path=customXml/itemProps4.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893</TotalTime>
  <Words>820</Words>
  <Application>Microsoft Office PowerPoint</Application>
  <PresentationFormat>Widescreen</PresentationFormat>
  <Paragraphs>134</Paragraphs>
  <Slides>16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Arial Narrow Bold</vt:lpstr>
      <vt:lpstr>Calibri</vt:lpstr>
      <vt:lpstr>Helvetica Neue Light</vt:lpstr>
      <vt:lpstr>Wingdings</vt:lpstr>
      <vt:lpstr>Endava PPT slides</vt:lpstr>
      <vt:lpstr>Performance testing:  profilers and client side performance tools</vt:lpstr>
      <vt:lpstr>agenda</vt:lpstr>
      <vt:lpstr>Let’s talk about…</vt:lpstr>
      <vt:lpstr>Profiling</vt:lpstr>
      <vt:lpstr>Profiling</vt:lpstr>
      <vt:lpstr>Profiling</vt:lpstr>
      <vt:lpstr>Profiling</vt:lpstr>
      <vt:lpstr>Profiling</vt:lpstr>
      <vt:lpstr>Profiling</vt:lpstr>
      <vt:lpstr>Let’s talk about…</vt:lpstr>
      <vt:lpstr>Client-side performance tools</vt:lpstr>
      <vt:lpstr>Client-side performance tools</vt:lpstr>
      <vt:lpstr>Client-side performance tools</vt:lpstr>
      <vt:lpstr>Client-side performance tools</vt:lpstr>
      <vt:lpstr>Client-side performance tools</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Martin Zapata</cp:lastModifiedBy>
  <cp:revision>42</cp:revision>
  <cp:lastPrinted>2015-07-09T12:46:33Z</cp:lastPrinted>
  <dcterms:created xsi:type="dcterms:W3CDTF">2017-02-27T09:06:14Z</dcterms:created>
  <dcterms:modified xsi:type="dcterms:W3CDTF">2019-06-05T01:44:18Z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344e5242-f719-4ab8-8df3-e4f962177d62</vt:lpwstr>
  </property>
  <property fmtid="{D5CDD505-2E9C-101B-9397-08002B2CF9AE}" pid="4" name="_dlc_policyId">
    <vt:lpwstr/>
  </property>
  <property fmtid="{D5CDD505-2E9C-101B-9397-08002B2CF9AE}" pid="5" name="ItemRetentionFormula">
    <vt:lpwstr/>
  </property>
</Properties>
</file>